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BD4DB-79AB-49D0-BA72-11D890F5A80B}" type="datetimeFigureOut">
              <a:rPr lang="et-EE" smtClean="0"/>
              <a:t>13.09.2014</a:t>
            </a:fld>
            <a:endParaRPr lang="et-E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25D95-9EDC-4D95-80AA-B975B06B229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86922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25D95-9EDC-4D95-80AA-B975B06B229F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12809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B3B1-BADE-4416-ACE9-6514BBCBBA06}" type="datetimeFigureOut">
              <a:rPr lang="et-EE" smtClean="0"/>
              <a:t>13.09.2014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1912-B953-401A-A5F7-2E21DF6BD14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B3B1-BADE-4416-ACE9-6514BBCBBA06}" type="datetimeFigureOut">
              <a:rPr lang="et-EE" smtClean="0"/>
              <a:t>13.09.2014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1912-B953-401A-A5F7-2E21DF6BD14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B3B1-BADE-4416-ACE9-6514BBCBBA06}" type="datetimeFigureOut">
              <a:rPr lang="et-EE" smtClean="0"/>
              <a:t>13.09.2014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1912-B953-401A-A5F7-2E21DF6BD14E}" type="slidenum">
              <a:rPr lang="et-EE" smtClean="0"/>
              <a:t>‹#›</a:t>
            </a:fld>
            <a:endParaRPr lang="et-E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B3B1-BADE-4416-ACE9-6514BBCBBA06}" type="datetimeFigureOut">
              <a:rPr lang="et-EE" smtClean="0"/>
              <a:t>13.09.2014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1912-B953-401A-A5F7-2E21DF6BD14E}" type="slidenum">
              <a:rPr lang="et-EE" smtClean="0"/>
              <a:t>‹#›</a:t>
            </a:fld>
            <a:endParaRPr lang="et-E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B3B1-BADE-4416-ACE9-6514BBCBBA06}" type="datetimeFigureOut">
              <a:rPr lang="et-EE" smtClean="0"/>
              <a:t>13.09.2014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1912-B953-401A-A5F7-2E21DF6BD14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B3B1-BADE-4416-ACE9-6514BBCBBA06}" type="datetimeFigureOut">
              <a:rPr lang="et-EE" smtClean="0"/>
              <a:t>13.09.2014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1912-B953-401A-A5F7-2E21DF6BD14E}" type="slidenum">
              <a:rPr lang="et-EE" smtClean="0"/>
              <a:t>‹#›</a:t>
            </a:fld>
            <a:endParaRPr lang="et-E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B3B1-BADE-4416-ACE9-6514BBCBBA06}" type="datetimeFigureOut">
              <a:rPr lang="et-EE" smtClean="0"/>
              <a:t>13.09.2014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1912-B953-401A-A5F7-2E21DF6BD14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B3B1-BADE-4416-ACE9-6514BBCBBA06}" type="datetimeFigureOut">
              <a:rPr lang="et-EE" smtClean="0"/>
              <a:t>13.09.2014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1912-B953-401A-A5F7-2E21DF6BD14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B3B1-BADE-4416-ACE9-6514BBCBBA06}" type="datetimeFigureOut">
              <a:rPr lang="et-EE" smtClean="0"/>
              <a:t>13.09.2014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1912-B953-401A-A5F7-2E21DF6BD14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B3B1-BADE-4416-ACE9-6514BBCBBA06}" type="datetimeFigureOut">
              <a:rPr lang="et-EE" smtClean="0"/>
              <a:t>13.09.2014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1912-B953-401A-A5F7-2E21DF6BD14E}" type="slidenum">
              <a:rPr lang="et-EE" smtClean="0"/>
              <a:t>‹#›</a:t>
            </a:fld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B3B1-BADE-4416-ACE9-6514BBCBBA06}" type="datetimeFigureOut">
              <a:rPr lang="et-EE" smtClean="0"/>
              <a:t>13.09.2014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1912-B953-401A-A5F7-2E21DF6BD14E}" type="slidenum">
              <a:rPr lang="et-EE" smtClean="0"/>
              <a:t>‹#›</a:t>
            </a:fld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217B3B1-BADE-4416-ACE9-6514BBCBBA06}" type="datetimeFigureOut">
              <a:rPr lang="et-EE" smtClean="0"/>
              <a:t>13.09.2014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0961912-B953-401A-A5F7-2E21DF6BD14E}" type="slidenum">
              <a:rPr lang="et-EE" smtClean="0"/>
              <a:t>‹#›</a:t>
            </a:fld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2691731"/>
          </a:xfrm>
        </p:spPr>
        <p:txBody>
          <a:bodyPr/>
          <a:lstStyle/>
          <a:p>
            <a:r>
              <a:rPr lang="et-EE" b="1" dirty="0" smtClean="0"/>
              <a:t>TARTU ALEKSANDER PUŠKINI KOOL</a:t>
            </a:r>
            <a:endParaRPr lang="et-EE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789039"/>
            <a:ext cx="6400800" cy="1240161"/>
          </a:xfrm>
        </p:spPr>
        <p:txBody>
          <a:bodyPr>
            <a:normAutofit/>
          </a:bodyPr>
          <a:lstStyle/>
          <a:p>
            <a:r>
              <a:rPr lang="et-EE" dirty="0" smtClean="0"/>
              <a:t>Keelekümbluskonverents „Nuti keelekümblus“</a:t>
            </a:r>
          </a:p>
          <a:p>
            <a:r>
              <a:rPr lang="et-EE" dirty="0" smtClean="0"/>
              <a:t>12.-13.09.2014 </a:t>
            </a:r>
            <a:r>
              <a:rPr lang="et-EE" dirty="0" smtClean="0"/>
              <a:t>Käärikul</a:t>
            </a:r>
          </a:p>
          <a:p>
            <a:r>
              <a:rPr lang="et-EE" dirty="0" smtClean="0"/>
              <a:t>Maksim Zinakov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6840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sz="2800" dirty="0" smtClean="0"/>
              <a:t>2007 – Tartu Vene Lütseum, mis loodi Slaavi ja Puškini gümnaasiumide liitmise tulemusel.</a:t>
            </a:r>
          </a:p>
          <a:p>
            <a:pPr marL="0" indent="0">
              <a:buNone/>
            </a:pPr>
            <a:endParaRPr lang="et-EE" sz="2800" dirty="0" smtClean="0"/>
          </a:p>
          <a:p>
            <a:pPr marL="0" indent="0">
              <a:buNone/>
            </a:pPr>
            <a:r>
              <a:rPr lang="et-EE" sz="2800" dirty="0" smtClean="0"/>
              <a:t>1. aastal eesti keeles:</a:t>
            </a:r>
          </a:p>
          <a:p>
            <a:pPr>
              <a:buFont typeface="Wingdings" pitchFamily="2" charset="2"/>
              <a:buChar char="Ø"/>
            </a:pPr>
            <a:r>
              <a:rPr lang="et-EE" sz="2800" dirty="0" smtClean="0"/>
              <a:t>Eesti keel</a:t>
            </a:r>
          </a:p>
          <a:p>
            <a:pPr>
              <a:buFont typeface="Wingdings" pitchFamily="2" charset="2"/>
              <a:buChar char="Ø"/>
            </a:pPr>
            <a:r>
              <a:rPr lang="et-EE" sz="2800" dirty="0" smtClean="0"/>
              <a:t>Kehaline kasvatus (mõnes klassis)</a:t>
            </a:r>
          </a:p>
          <a:p>
            <a:pPr>
              <a:buFont typeface="Wingdings" pitchFamily="2" charset="2"/>
              <a:buChar char="Ø"/>
            </a:pPr>
            <a:r>
              <a:rPr lang="et-EE" sz="2800" dirty="0" smtClean="0"/>
              <a:t>Muusika (mõnes klassis)</a:t>
            </a:r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Kool eile ja täna</a:t>
            </a:r>
            <a:endParaRPr lang="et-EE" b="1" dirty="0"/>
          </a:p>
        </p:txBody>
      </p:sp>
    </p:spTree>
    <p:extLst>
      <p:ext uri="{BB962C8B-B14F-4D97-AF65-F5344CB8AC3E}">
        <p14:creationId xmlns:p14="http://schemas.microsoft.com/office/powerpoint/2010/main" val="158235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et-EE" sz="2800" dirty="0" smtClean="0"/>
              <a:t>Alates 2008/2009. õppeaastast hakkas eesti keeles õpetatavate ainete maht kasvama. </a:t>
            </a:r>
          </a:p>
          <a:p>
            <a:pPr marL="0" indent="0">
              <a:buNone/>
            </a:pPr>
            <a:endParaRPr lang="et-EE" sz="2800" dirty="0" smtClean="0"/>
          </a:p>
          <a:p>
            <a:pPr marL="0" indent="0">
              <a:buNone/>
            </a:pPr>
            <a:r>
              <a:rPr lang="et-EE" sz="2800" dirty="0" smtClean="0"/>
              <a:t>Kool pakkus erinevate ainete eestikeelse õppe võimalusi, lapsevanem valis ained.</a:t>
            </a:r>
          </a:p>
          <a:p>
            <a:pPr marL="0" indent="0">
              <a:buNone/>
            </a:pPr>
            <a:endParaRPr lang="et-EE" sz="2800" dirty="0" smtClean="0"/>
          </a:p>
          <a:p>
            <a:pPr marL="0" indent="0">
              <a:buNone/>
            </a:pPr>
            <a:r>
              <a:rPr lang="et-EE" sz="2800" dirty="0" smtClean="0"/>
              <a:t>Lähtuvalt vanemate soovidest tekkisid klassidevahelised segarühmad.</a:t>
            </a:r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2679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t-EE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Eesti keeles õpetatavad ained</a:t>
            </a:r>
            <a:endParaRPr lang="et-EE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272252"/>
              </p:ext>
            </p:extLst>
          </p:nvPr>
        </p:nvGraphicFramePr>
        <p:xfrm>
          <a:off x="467544" y="1397000"/>
          <a:ext cx="8280920" cy="4146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8798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2800" b="1" dirty="0" smtClean="0"/>
                        <a:t>Kõikides klassides:</a:t>
                      </a:r>
                    </a:p>
                    <a:p>
                      <a:endParaRPr lang="et-E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3200" b="1" dirty="0" smtClean="0"/>
                        <a:t>Valikuliselt:</a:t>
                      </a:r>
                    </a:p>
                    <a:p>
                      <a:endParaRPr lang="et-EE" b="1" dirty="0"/>
                    </a:p>
                  </a:txBody>
                  <a:tcPr/>
                </a:tc>
              </a:tr>
              <a:tr h="3266989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t-EE" sz="2800" dirty="0" smtClean="0"/>
                        <a:t>Kehaline kasvatus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t-EE" sz="2800" dirty="0" smtClean="0"/>
                        <a:t>Muusika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t-EE" sz="2800" dirty="0" smtClean="0"/>
                        <a:t>Tööõpetus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t-EE" sz="2800" dirty="0" smtClean="0"/>
                        <a:t>Kunst</a:t>
                      </a:r>
                    </a:p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t-EE" sz="2800" dirty="0" smtClean="0"/>
                        <a:t>Loodusõpetus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t-EE" sz="2800" dirty="0" smtClean="0"/>
                        <a:t>Bioloogia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t-EE" sz="2800" dirty="0" smtClean="0"/>
                        <a:t>Keemia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t-EE" sz="2800" dirty="0" smtClean="0"/>
                        <a:t>Inimeseõpetus</a:t>
                      </a:r>
                    </a:p>
                    <a:p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76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t-EE" sz="2800" dirty="0" smtClean="0"/>
              <a:t>2011/2012. õppeaastal, seoses üleminekuga eestikeelsele aineõppele, mõtlesime välja oma kümblusmudeli gümnaasiumiõpinguid alustavate õpilaste jaoks.</a:t>
            </a:r>
          </a:p>
          <a:p>
            <a:pPr>
              <a:buFont typeface="Wingdings" pitchFamily="2" charset="2"/>
              <a:buChar char="Ø"/>
            </a:pPr>
            <a:r>
              <a:rPr lang="et-EE" sz="2800" dirty="0" smtClean="0"/>
              <a:t>Tõstsime eesti keele tunnid esimesele õppeaastale (12 tundi nädalas).</a:t>
            </a:r>
          </a:p>
          <a:p>
            <a:pPr>
              <a:buFont typeface="Wingdings" pitchFamily="2" charset="2"/>
              <a:buChar char="Ø"/>
            </a:pPr>
            <a:r>
              <a:rPr lang="et-EE" sz="2800" dirty="0" smtClean="0"/>
              <a:t>Moodustasime tasemerühmad (põhikooli eesti keele lõpueksami tulemuste põhjal).</a:t>
            </a:r>
            <a:endParaRPr lang="et-EE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Gümnaasiumi kümblusmudel</a:t>
            </a:r>
            <a:endParaRPr lang="et-EE" b="1" dirty="0"/>
          </a:p>
        </p:txBody>
      </p:sp>
    </p:spTree>
    <p:extLst>
      <p:ext uri="{BB962C8B-B14F-4D97-AF65-F5344CB8AC3E}">
        <p14:creationId xmlns:p14="http://schemas.microsoft.com/office/powerpoint/2010/main" val="96825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t-EE" sz="2800" dirty="0" smtClean="0"/>
              <a:t>Ühes rühmas õpetas 4 õpetajat.</a:t>
            </a:r>
          </a:p>
          <a:p>
            <a:pPr>
              <a:buFont typeface="Wingdings" pitchFamily="2" charset="2"/>
              <a:buChar char="Ø"/>
            </a:pPr>
            <a:r>
              <a:rPr lang="et-EE" sz="2800" dirty="0" smtClean="0"/>
              <a:t>Iga õpetaja õpetas oma kursust (suuline väljendusoskus; kirjalik eneseväljendus;  tekstiõpetus ja grammatika).</a:t>
            </a:r>
          </a:p>
          <a:p>
            <a:pPr>
              <a:buFont typeface="Wingdings" pitchFamily="2" charset="2"/>
              <a:buChar char="Ø"/>
            </a:pPr>
            <a:r>
              <a:rPr lang="et-EE" sz="2800" dirty="0" smtClean="0"/>
              <a:t>Aasta lõpus sooritasid õpilased B2 tasemeeksami koos 12. klassi õpilastega.</a:t>
            </a:r>
          </a:p>
          <a:p>
            <a:pPr>
              <a:buFont typeface="Wingdings" pitchFamily="2" charset="2"/>
              <a:buChar char="Ø"/>
            </a:pPr>
            <a:r>
              <a:rPr lang="et-EE" sz="2800" dirty="0" smtClean="0"/>
              <a:t>Teisel aastal oli võimalus valida eesti keel valikkursusena (C1 ja B2).</a:t>
            </a:r>
          </a:p>
          <a:p>
            <a:pPr>
              <a:buFont typeface="Wingdings" pitchFamily="2" charset="2"/>
              <a:buChar char="Ø"/>
            </a:pPr>
            <a:r>
              <a:rPr lang="et-EE" sz="2800" dirty="0" smtClean="0"/>
              <a:t>Eestikeelne aineõpe startis teisel õppeaastal.</a:t>
            </a:r>
          </a:p>
          <a:p>
            <a:endParaRPr lang="et-EE" dirty="0" smtClean="0"/>
          </a:p>
          <a:p>
            <a:endParaRPr lang="et-EE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1533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t-EE" sz="2800" dirty="0" smtClean="0"/>
              <a:t>2011/2012. õppeaastal liitus kool hiliskeelekümblusprogrammiga, startis üks klassitäis 5. klassi õpilasi.</a:t>
            </a:r>
          </a:p>
          <a:p>
            <a:pPr marL="0" indent="0">
              <a:buNone/>
            </a:pPr>
            <a:endParaRPr lang="et-EE" sz="2800" dirty="0" smtClean="0"/>
          </a:p>
          <a:p>
            <a:pPr marL="0" indent="0">
              <a:buNone/>
            </a:pPr>
            <a:r>
              <a:rPr lang="et-EE" sz="2800" dirty="0" smtClean="0"/>
              <a:t>Igal õppeaastal on lisandunud 1 kümblusklass.</a:t>
            </a:r>
          </a:p>
          <a:p>
            <a:pPr marL="0" indent="0">
              <a:buNone/>
            </a:pPr>
            <a:endParaRPr lang="et-EE" sz="2800" dirty="0" smtClean="0"/>
          </a:p>
          <a:p>
            <a:pPr marL="0" indent="0">
              <a:buNone/>
            </a:pPr>
            <a:r>
              <a:rPr lang="et-EE" sz="2800" dirty="0" smtClean="0"/>
              <a:t>Vene keeles – vene keel, kirjandus, matemaatika.</a:t>
            </a:r>
          </a:p>
          <a:p>
            <a:pPr marL="0" indent="0">
              <a:buNone/>
            </a:pPr>
            <a:endParaRPr lang="et-EE" sz="2800" dirty="0"/>
          </a:p>
          <a:p>
            <a:pPr marL="0" indent="0">
              <a:buNone/>
            </a:pPr>
            <a:r>
              <a:rPr lang="et-EE" sz="2800" dirty="0" smtClean="0"/>
              <a:t>Loodame järgmisel õppeaastal avada vähemalt ühe varajase kümblusklassi.</a:t>
            </a:r>
          </a:p>
          <a:p>
            <a:pPr marL="0" indent="0">
              <a:buNone/>
            </a:pPr>
            <a:endParaRPr lang="et-EE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Hiliskeelekümblus</a:t>
            </a:r>
            <a:endParaRPr lang="et-EE" b="1" dirty="0"/>
          </a:p>
        </p:txBody>
      </p:sp>
    </p:spTree>
    <p:extLst>
      <p:ext uri="{BB962C8B-B14F-4D97-AF65-F5344CB8AC3E}">
        <p14:creationId xmlns:p14="http://schemas.microsoft.com/office/powerpoint/2010/main" val="126892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t-EE" sz="3000" dirty="0" smtClean="0"/>
              <a:t>Kõikides klassides vähemalt 40% eestikeelset aineõpet.</a:t>
            </a:r>
          </a:p>
          <a:p>
            <a:pPr>
              <a:buFont typeface="Wingdings" pitchFamily="2" charset="2"/>
              <a:buChar char="Ø"/>
            </a:pPr>
            <a:r>
              <a:rPr lang="et-EE" sz="3000" dirty="0" smtClean="0"/>
              <a:t>Keelekümblusklassides toimib tihe õpetajatevaheline koostöö.</a:t>
            </a:r>
          </a:p>
          <a:p>
            <a:pPr>
              <a:buFont typeface="Wingdings" pitchFamily="2" charset="2"/>
              <a:buChar char="Ø"/>
            </a:pPr>
            <a:r>
              <a:rPr lang="et-EE" sz="3000" dirty="0" smtClean="0"/>
              <a:t>Õpetajad saavad tuge rühmanõustamistel.</a:t>
            </a:r>
          </a:p>
          <a:p>
            <a:pPr>
              <a:buFont typeface="Wingdings" pitchFamily="2" charset="2"/>
              <a:buChar char="Ø"/>
            </a:pPr>
            <a:r>
              <a:rPr lang="et-EE" sz="3000" dirty="0" smtClean="0"/>
              <a:t>Kõik õpetajad on läbinud LAK-õppe metoodika koolituse, paljud on käinud erinevatel keelekümbluskoolitustel.</a:t>
            </a:r>
          </a:p>
          <a:p>
            <a:pPr>
              <a:buFont typeface="Wingdings" pitchFamily="2" charset="2"/>
              <a:buChar char="Ø"/>
            </a:pPr>
            <a:r>
              <a:rPr lang="et-EE" sz="3000" dirty="0" smtClean="0"/>
              <a:t>Lapsevanemate, õpilaste ja õpetajate hoiakud ning rahulolu seoses eestikeelse aineõppega on muutunud.</a:t>
            </a:r>
          </a:p>
          <a:p>
            <a:pPr>
              <a:buFont typeface="Wingdings" pitchFamily="2" charset="2"/>
              <a:buChar char="Ø"/>
            </a:pPr>
            <a:endParaRPr lang="et-EE" dirty="0" smtClean="0"/>
          </a:p>
          <a:p>
            <a:pPr>
              <a:buFont typeface="Wingdings" pitchFamily="2" charset="2"/>
              <a:buChar char="Ø"/>
            </a:pPr>
            <a:endParaRPr lang="et-EE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Täna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8037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t-EE" sz="2800" dirty="0"/>
              <a:t>Toimib tihe koostöö eesti koolidega (üritused, </a:t>
            </a:r>
            <a:r>
              <a:rPr lang="et-EE" sz="2800" dirty="0" smtClean="0"/>
              <a:t>õpilasvahetused, projektid jmt).</a:t>
            </a:r>
            <a:endParaRPr lang="et-EE" sz="2800" dirty="0"/>
          </a:p>
          <a:p>
            <a:pPr>
              <a:buFont typeface="Wingdings" pitchFamily="2" charset="2"/>
              <a:buChar char="Ø"/>
            </a:pPr>
            <a:r>
              <a:rPr lang="et-EE" sz="2800" dirty="0" smtClean="0"/>
              <a:t>Õpetajad kasutavad paljusid võimalusi õpilaste keelekeskkonnas viibimiseks (õppekäigud, külalised, üritused jmt).</a:t>
            </a:r>
          </a:p>
          <a:p>
            <a:pPr>
              <a:buFont typeface="Wingdings" pitchFamily="2" charset="2"/>
              <a:buChar char="Ø"/>
            </a:pPr>
            <a:r>
              <a:rPr lang="et-EE" sz="2800" dirty="0" smtClean="0"/>
              <a:t>Õpilaste keeleoskus pareneb.</a:t>
            </a:r>
          </a:p>
          <a:p>
            <a:pPr>
              <a:buFont typeface="Wingdings" pitchFamily="2" charset="2"/>
              <a:buChar char="Ø"/>
            </a:pPr>
            <a:r>
              <a:rPr lang="et-EE" sz="2800" dirty="0" smtClean="0"/>
              <a:t>Õpilastes on tekkinud julgus ja tahe kandideerida eestikeelsetesse gümnaasiumidesse.</a:t>
            </a:r>
          </a:p>
          <a:p>
            <a:pPr marL="0" indent="0">
              <a:buNone/>
            </a:pPr>
            <a:endParaRPr lang="et-EE" dirty="0" smtClean="0"/>
          </a:p>
          <a:p>
            <a:pPr>
              <a:buFont typeface="Wingdings" pitchFamily="2" charset="2"/>
              <a:buChar char="Ø"/>
            </a:pPr>
            <a:endParaRPr lang="et-EE" dirty="0" smtClean="0"/>
          </a:p>
          <a:p>
            <a:pPr>
              <a:buFont typeface="Wingdings" pitchFamily="2" charset="2"/>
              <a:buChar char="Ø"/>
            </a:pPr>
            <a:endParaRPr lang="et-EE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2846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180</TotalTime>
  <Words>329</Words>
  <Application>Microsoft Office PowerPoint</Application>
  <PresentationFormat>On-screen Show (4:3)</PresentationFormat>
  <Paragraphs>59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Волна</vt:lpstr>
      <vt:lpstr>TARTU ALEKSANDER PUŠKINI KOOL</vt:lpstr>
      <vt:lpstr>Kool eile ja täna</vt:lpstr>
      <vt:lpstr>PowerPoint Presentation</vt:lpstr>
      <vt:lpstr>Eesti keeles õpetatavad ained</vt:lpstr>
      <vt:lpstr>Gümnaasiumi kümblusmudel</vt:lpstr>
      <vt:lpstr>PowerPoint Presentation</vt:lpstr>
      <vt:lpstr>Hiliskeelekümblus</vt:lpstr>
      <vt:lpstr>Täna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TARTU ALEKSANDER PUŠKINI KOOL</dc:title>
  <dc:creator>teacher</dc:creator>
  <cp:lastModifiedBy>katse</cp:lastModifiedBy>
  <cp:revision>14</cp:revision>
  <dcterms:created xsi:type="dcterms:W3CDTF">2014-09-12T05:53:29Z</dcterms:created>
  <dcterms:modified xsi:type="dcterms:W3CDTF">2014-09-13T06:27:40Z</dcterms:modified>
</cp:coreProperties>
</file>